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CBBC3-74EB-4525-9202-E65DA85BD034}" v="46" dt="2026-02-11T16:23:01.9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487"/>
    <p:restoredTop sz="94694"/>
  </p:normalViewPr>
  <p:slideViewPr>
    <p:cSldViewPr snapToGrid="0">
      <p:cViewPr varScale="1">
        <p:scale>
          <a:sx n="91" d="100"/>
          <a:sy n="91" d="100"/>
        </p:scale>
        <p:origin x="4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Graves" userId="9uNmnEPCEL0ODPmkKkpV7aQ9PP572XtmUzSJEJyHsS4=" providerId="None" clId="Web-{705CBBC3-74EB-4525-9202-E65DA85BD034}"/>
    <pc:docChg chg="modSld">
      <pc:chgData name="Taylor Graves" userId="9uNmnEPCEL0ODPmkKkpV7aQ9PP572XtmUzSJEJyHsS4=" providerId="None" clId="Web-{705CBBC3-74EB-4525-9202-E65DA85BD034}" dt="2026-02-11T16:22:51.326" v="19"/>
      <pc:docMkLst>
        <pc:docMk/>
      </pc:docMkLst>
      <pc:sldChg chg="modSp">
        <pc:chgData name="Taylor Graves" userId="9uNmnEPCEL0ODPmkKkpV7aQ9PP572XtmUzSJEJyHsS4=" providerId="None" clId="Web-{705CBBC3-74EB-4525-9202-E65DA85BD034}" dt="2026-02-11T16:22:51.326" v="19"/>
        <pc:sldMkLst>
          <pc:docMk/>
          <pc:sldMk cId="690201904" sldId="256"/>
        </pc:sldMkLst>
        <pc:graphicFrameChg chg="mod modGraphic">
          <ac:chgData name="Taylor Graves" userId="9uNmnEPCEL0ODPmkKkpV7aQ9PP572XtmUzSJEJyHsS4=" providerId="None" clId="Web-{705CBBC3-74EB-4525-9202-E65DA85BD034}" dt="2026-02-11T16:22:51.326" v="19"/>
          <ac:graphicFrameMkLst>
            <pc:docMk/>
            <pc:sldMk cId="690201904" sldId="256"/>
            <ac:graphicFrameMk id="8" creationId="{8C950F3E-616D-4438-F747-0D929F601E4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79369-5C9B-CE4F-8305-EEF5B9F6EA9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D3136-C09D-6049-94C0-D5DB93BEC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74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D3136-C09D-6049-94C0-D5DB93BECE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5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78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3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8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6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42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2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0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3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7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16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9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63458-E582-5149-A7A5-FCF0CDE023F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D5CA2-9841-7E40-A4F1-C8029F92D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7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8857F2-3FC7-27B1-3AF1-02A421678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0" y="-158799"/>
            <a:ext cx="6858000" cy="179479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C950F3E-616D-4438-F747-0D929F601E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094676"/>
              </p:ext>
            </p:extLst>
          </p:nvPr>
        </p:nvGraphicFramePr>
        <p:xfrm>
          <a:off x="0" y="1635999"/>
          <a:ext cx="6843250" cy="722318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868101">
                  <a:extLst>
                    <a:ext uri="{9D8B030D-6E8A-4147-A177-3AD203B41FA5}">
                      <a16:colId xmlns:a16="http://schemas.microsoft.com/office/drawing/2014/main" val="1640609726"/>
                    </a:ext>
                  </a:extLst>
                </a:gridCol>
                <a:gridCol w="960699">
                  <a:extLst>
                    <a:ext uri="{9D8B030D-6E8A-4147-A177-3AD203B41FA5}">
                      <a16:colId xmlns:a16="http://schemas.microsoft.com/office/drawing/2014/main" val="2028006491"/>
                    </a:ext>
                  </a:extLst>
                </a:gridCol>
                <a:gridCol w="972273">
                  <a:extLst>
                    <a:ext uri="{9D8B030D-6E8A-4147-A177-3AD203B41FA5}">
                      <a16:colId xmlns:a16="http://schemas.microsoft.com/office/drawing/2014/main" val="201049789"/>
                    </a:ext>
                  </a:extLst>
                </a:gridCol>
                <a:gridCol w="1018573">
                  <a:extLst>
                    <a:ext uri="{9D8B030D-6E8A-4147-A177-3AD203B41FA5}">
                      <a16:colId xmlns:a16="http://schemas.microsoft.com/office/drawing/2014/main" val="2153572213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val="4144452681"/>
                    </a:ext>
                  </a:extLst>
                </a:gridCol>
                <a:gridCol w="1016071">
                  <a:extLst>
                    <a:ext uri="{9D8B030D-6E8A-4147-A177-3AD203B41FA5}">
                      <a16:colId xmlns:a16="http://schemas.microsoft.com/office/drawing/2014/main" val="3847435619"/>
                    </a:ext>
                  </a:extLst>
                </a:gridCol>
                <a:gridCol w="1023685">
                  <a:extLst>
                    <a:ext uri="{9D8B030D-6E8A-4147-A177-3AD203B41FA5}">
                      <a16:colId xmlns:a16="http://schemas.microsoft.com/office/drawing/2014/main" val="1591479662"/>
                    </a:ext>
                  </a:extLst>
                </a:gridCol>
              </a:tblGrid>
              <a:tr h="9879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Clinics / Externships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to Justice – Prof. Cassie Powell</a:t>
                      </a: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Jeanette Lipman Children's Defense Clinic -                               Prof. Julie McConnell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i="0" dirty="0">
                          <a:effectLst/>
                        </a:rPr>
                        <a:t>Intellectual Property</a:t>
                      </a:r>
                      <a:r>
                        <a:rPr lang="en-US" sz="1050" dirty="0">
                          <a:effectLst/>
                        </a:rPr>
                        <a:t> and Transactional Law Clinic -                                 Prof. Ashley Dobbs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Wrongful Convictions Clinic -                             Prof. Mary Tate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D.C. Externship       Program -                       Prof. Ali Silva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Externship Program -            Prof. Ali Silva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614390"/>
                  </a:ext>
                </a:extLst>
              </a:tr>
              <a:tr h="14394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Type of Work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 clients with limited incomes in civil litigation matters in housing, public benefits, and family law</a:t>
                      </a: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Represent individuals at trial, appellate, and post-conviction level; handle SIJS and </a:t>
                      </a:r>
                      <a:r>
                        <a:rPr lang="en-US" sz="1050">
                          <a:effectLst/>
                        </a:rPr>
                        <a:t>delinquency 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cases.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Small Business, Nonprofits, Contract, Copyright, Trademark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Clemency, DNA Exoneration, Non-Biological writ, Parole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Any Legal or Policy, Non-profit, and Government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Judicial, Criminal, Civil, In-House  (spring only)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186000"/>
                  </a:ext>
                </a:extLst>
              </a:tr>
              <a:tr h="428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Enrollment per Semester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  </a:t>
                      </a:r>
                      <a:endParaRPr lang="en-US" dirty="0"/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No Limit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32-40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712367"/>
                  </a:ext>
                </a:extLst>
              </a:tr>
              <a:tr h="368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Credits per Semester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(Fall Seminar)               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 (Spring Clinic)</a:t>
                      </a: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5,6,7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909666"/>
                  </a:ext>
                </a:extLst>
              </a:tr>
              <a:tr h="6187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Class Days and Times</a:t>
                      </a: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 1:05-2:55 (Fall &amp; Spring)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Th 1:05 - 2:55                                (Fall &amp; Spring)                   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M&amp;W                              2:35 - 3:55                      (Fall &amp; Spring)    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Mon 3:10-5:00                         (Fall - Seminar)                                                Th 1:05 - 2:55                      (Spring - Clinic)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Weekly Seminar              Day &amp; Time TBD (Fall Only)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Wednesdays                             6:00 - 7:50                                (Fall &amp; Spring)      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091759"/>
                  </a:ext>
                </a:extLst>
              </a:tr>
              <a:tr h="1998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Grade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Letter</a:t>
                      </a: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Letter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Letter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Letter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Pass/Fail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Pass/Fail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487183"/>
                  </a:ext>
                </a:extLst>
              </a:tr>
              <a:tr h="9191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Minimum Time Commitment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effectLst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</a:rPr>
                        <a:t>17 - 20 hrs/wk. including class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17 - 20 hrs/wk. including class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17 - 20 </a:t>
                      </a:r>
                      <a:r>
                        <a:rPr lang="en-US" sz="1050" dirty="0" err="1">
                          <a:effectLst/>
                        </a:rPr>
                        <a:t>hrs</a:t>
                      </a:r>
                      <a:r>
                        <a:rPr lang="en-US" sz="1050" dirty="0">
                          <a:effectLst/>
                        </a:rPr>
                        <a:t>/wk. including class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13 </a:t>
                      </a:r>
                      <a:r>
                        <a:rPr lang="en-US" sz="1050" dirty="0" err="1">
                          <a:effectLst/>
                        </a:rPr>
                        <a:t>hrs</a:t>
                      </a:r>
                      <a:r>
                        <a:rPr lang="en-US" sz="1050" dirty="0">
                          <a:effectLst/>
                        </a:rPr>
                        <a:t>/wk. including class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35 hours / wk.                      Plus class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16,20,24 hrs./</a:t>
                      </a:r>
                      <a:r>
                        <a:rPr lang="en-US" sz="1050" dirty="0" err="1">
                          <a:effectLst/>
                        </a:rPr>
                        <a:t>wk</a:t>
                      </a:r>
                      <a:r>
                        <a:rPr lang="en-US" sz="1050" dirty="0">
                          <a:effectLst/>
                        </a:rPr>
                        <a:t>, Plus class, journals, biweekly meetings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30553"/>
                  </a:ext>
                </a:extLst>
              </a:tr>
              <a:tr h="680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Third Year Practice Certificate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</a:rPr>
                        <a:t>Preferred, not required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Preferred, not required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N/A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N/A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N/A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Placement determines; See Student Manual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393584"/>
                  </a:ext>
                </a:extLst>
              </a:tr>
              <a:tr h="3676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Clinic Duration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Semester</a:t>
                      </a: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Semester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Semester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Spring Semester Only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Fall Semester Only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Semester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625057"/>
                  </a:ext>
                </a:extLst>
              </a:tr>
              <a:tr h="11905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Prerequisites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</a:rPr>
                        <a:t>Recommended</a:t>
                      </a:r>
                      <a:r>
                        <a:rPr lang="en-US" sz="500" dirty="0">
                          <a:effectLst/>
                        </a:rPr>
                        <a:t>: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 PR 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Recommended: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Children &amp; the Law OR Family Law &amp; Procedure; PR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Recommended: 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 BA, PR, 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IP Fundamentals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Wrongful Convictions Seminar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Placement determines; See Student Manual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50" marR="591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653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201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374</TotalTime>
  <Words>384</Words>
  <Application>Microsoft Office PowerPoint</Application>
  <PresentationFormat>Letter Paper (8.5x11 in)</PresentationFormat>
  <Paragraphs>75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Wroniewicz, Anne</dc:creator>
  <cp:lastModifiedBy>Eren, Gunes</cp:lastModifiedBy>
  <cp:revision>21</cp:revision>
  <cp:lastPrinted>2025-03-14T17:56:45Z</cp:lastPrinted>
  <dcterms:created xsi:type="dcterms:W3CDTF">2023-03-09T20:20:15Z</dcterms:created>
  <dcterms:modified xsi:type="dcterms:W3CDTF">2026-02-11T16:23:02Z</dcterms:modified>
</cp:coreProperties>
</file>